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DM Sans" pitchFamily="2" charset="0"/>
      <p:regular r:id="rId8"/>
      <p:bold r:id="rId9"/>
      <p:italic r:id="rId10"/>
      <p:boldItalic r:id="rId11"/>
    </p:embeddedFont>
    <p:embeddedFont>
      <p:font typeface="DM Sans Bold" pitchFamily="2" charset="0"/>
      <p:regular r:id="rId12"/>
      <p:bold r:id="rId13"/>
    </p:embeddedFont>
    <p:embeddedFont>
      <p:font typeface="Georgia Pro" panose="02040502050405020303" pitchFamily="18" charset="0"/>
      <p:regular r:id="rId14"/>
      <p:bold r:id="rId15"/>
      <p:italic r:id="rId16"/>
      <p:boldItalic r:id="rId17"/>
    </p:embeddedFont>
    <p:embeddedFont>
      <p:font typeface="Georgia Pro Light" panose="02040302050405020303" pitchFamily="18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6F"/>
    <a:srgbClr val="005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597" autoAdjust="0"/>
  </p:normalViewPr>
  <p:slideViewPr>
    <p:cSldViewPr>
      <p:cViewPr varScale="1">
        <p:scale>
          <a:sx n="76" d="100"/>
          <a:sy n="76" d="100"/>
        </p:scale>
        <p:origin x="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8458201" cy="7680316"/>
            <a:chOff x="-48591" y="-714375"/>
            <a:chExt cx="11277601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79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10499"/>
                </a:lnSpc>
              </a:pPr>
              <a:r>
                <a:rPr lang="en" sz="9600" dirty="0" err="1">
                  <a:solidFill>
                    <a:schemeClr val="bg1"/>
                  </a:solidFill>
                  <a:latin typeface="Georgia Pro" panose="02040502050405020303" pitchFamily="18" charset="0"/>
                </a:rPr>
                <a:t>SeaAlert</a:t>
              </a:r>
              <a:endParaRPr lang="en-US" sz="10499" dirty="0">
                <a:solidFill>
                  <a:schemeClr val="bg1"/>
                </a:solidFill>
                <a:latin typeface="Georgia Pro" panose="02040502050405020303" pitchFamily="18" charset="0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11277601" cy="2515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lvl="0">
                <a:lnSpc>
                  <a:spcPts val="5039"/>
                </a:lnSpc>
              </a:pPr>
              <a:r>
                <a:rPr lang="en-US" sz="3600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Ilana Estrin 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-33339" y="2146622"/>
            <a:ext cx="917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000" dirty="0">
                <a:solidFill>
                  <a:schemeClr val="bg1"/>
                </a:solidFill>
                <a:latin typeface="Georgia Pro" panose="020F0502020204030204" pitchFamily="18" charset="0"/>
              </a:rPr>
              <a:t>Classifying Maritime Distress Messages with LLM-Generated Data</a:t>
            </a:r>
            <a:endParaRPr lang="he-IL" sz="3000" dirty="0">
              <a:solidFill>
                <a:schemeClr val="bg1"/>
              </a:solidFill>
              <a:latin typeface="Georgia Pro" panose="020F0502020204030204" pitchFamily="18" charset="0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751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Motivation and Use Case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049000" y="3526923"/>
            <a:ext cx="6788447" cy="3093692"/>
            <a:chOff x="-32415" y="-47625"/>
            <a:chExt cx="7652511" cy="2936575"/>
          </a:xfrm>
        </p:grpSpPr>
        <p:sp>
          <p:nvSpPr>
            <p:cNvPr id="8" name="TextBox 8"/>
            <p:cNvSpPr txBox="1"/>
            <p:nvPr/>
          </p:nvSpPr>
          <p:spPr>
            <a:xfrm>
              <a:off x="-32415" y="697857"/>
              <a:ext cx="5753100" cy="2191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" sz="2500" dirty="0">
                  <a:solidFill>
                    <a:srgbClr val="F0F5F9"/>
                  </a:solidFill>
                  <a:latin typeface="DM Sans"/>
                </a:rPr>
                <a:t>• No public corpus of maritime distress messages with </a:t>
              </a:r>
              <a:r>
                <a:rPr lang="en" sz="2500" b="1" dirty="0">
                  <a:solidFill>
                    <a:srgbClr val="F0F5F9"/>
                  </a:solidFill>
                  <a:latin typeface="DM Sans"/>
                </a:rPr>
                <a:t>GMDSS</a:t>
              </a:r>
              <a:r>
                <a:rPr lang="en" sz="2500" dirty="0">
                  <a:solidFill>
                    <a:srgbClr val="F0F5F9"/>
                  </a:solidFill>
                  <a:latin typeface="DM Sans"/>
                </a:rPr>
                <a:t>-style labels.</a:t>
              </a:r>
            </a:p>
            <a:p>
              <a:endParaRPr lang="en" sz="2500" dirty="0">
                <a:solidFill>
                  <a:srgbClr val="F0F5F9"/>
                </a:solidFill>
                <a:latin typeface="DM Sans"/>
              </a:endParaRPr>
            </a:p>
            <a:p>
              <a:r>
                <a:rPr lang="en" sz="2500" dirty="0">
                  <a:solidFill>
                    <a:srgbClr val="F0F5F9"/>
                  </a:solidFill>
                  <a:latin typeface="DM Sans"/>
                </a:rPr>
                <a:t>• Real MAYDAY calls are rare, sensitive and often classified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</a:rPr>
                <a:t>.</a:t>
              </a:r>
              <a:endParaRPr lang="en" sz="2500" dirty="0">
                <a:solidFill>
                  <a:srgbClr val="F0F5F9"/>
                </a:solidFill>
                <a:latin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620096" cy="426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LIMITATIONS OF CURRENT DATASETS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3116" y="3578804"/>
            <a:ext cx="8287417" cy="2818954"/>
            <a:chOff x="0" y="-47625"/>
            <a:chExt cx="11049889" cy="37586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46175"/>
              <a:ext cx="11049889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2500" dirty="0">
                  <a:solidFill>
                    <a:srgbClr val="F0F5F9"/>
                  </a:solidFill>
                  <a:latin typeface="DM Sans"/>
                </a:rPr>
                <a:t>• Automatically assign a distress level to every incoming maritime message</a:t>
              </a:r>
            </a:p>
            <a:p>
              <a:endParaRPr lang="en" sz="2500" dirty="0">
                <a:solidFill>
                  <a:srgbClr val="F0F5F9"/>
                </a:solidFill>
                <a:latin typeface="DM Sans"/>
              </a:endParaRPr>
            </a:p>
            <a:p>
              <a:r>
                <a:rPr lang="en" sz="2500" dirty="0">
                  <a:solidFill>
                    <a:srgbClr val="F0F5F9"/>
                  </a:solidFill>
                  <a:latin typeface="DM Sans"/>
                </a:rPr>
                <a:t>•Use synthetic data to cover rare, life-threatening cases that have no public transcripts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37889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PROJECT GOALS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This project addresses the challenge of assigning urgency levels to noisy, non-standard maritime</a:t>
            </a:r>
            <a:r>
              <a:rPr lang="he-IL" sz="3200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distress text messages at rescue centers</a:t>
            </a:r>
            <a:r>
              <a:rPr lang="en-US" sz="3200" dirty="0">
                <a:solidFill>
                  <a:schemeClr val="bg1"/>
                </a:solidFill>
                <a:latin typeface="Georgia Pro" panose="02040502050405020303" pitchFamily="18" charset="0"/>
              </a:rPr>
              <a:t>.</a:t>
            </a:r>
            <a:endParaRPr lang="en" sz="32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endParaRPr lang="en" sz="32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4EDF60-7350-04ED-C396-24D2B6DADFB7}"/>
              </a:ext>
            </a:extLst>
          </p:cNvPr>
          <p:cNvSpPr txBox="1"/>
          <p:nvPr/>
        </p:nvSpPr>
        <p:spPr>
          <a:xfrm>
            <a:off x="8120096" y="6760078"/>
            <a:ext cx="203630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NOVELTY</a:t>
            </a:r>
            <a:endParaRPr lang="he-IL" sz="28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853073A-E052-452E-101C-E950EE9EC281}"/>
              </a:ext>
            </a:extLst>
          </p:cNvPr>
          <p:cNvSpPr txBox="1"/>
          <p:nvPr/>
        </p:nvSpPr>
        <p:spPr>
          <a:xfrm>
            <a:off x="2286000" y="7105727"/>
            <a:ext cx="14659309" cy="31630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No real maritime distress texts exist due to confidentiality and rarity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Create synthetic maritime messages with LLM to fill this missing data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Support emergencies described </a:t>
            </a: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without</a:t>
            </a:r>
            <a:r>
              <a:rPr lang="en" sz="2500" dirty="0">
                <a:solidFill>
                  <a:schemeClr val="bg1"/>
                </a:solidFill>
                <a:latin typeface="DM Sans" pitchFamily="2" charset="0"/>
              </a:rPr>
              <a:t> any MAYDAY/PAN PAN/SECURITE keyword</a:t>
            </a:r>
            <a:r>
              <a:rPr lang="he-IL" sz="2500" dirty="0">
                <a:solidFill>
                  <a:schemeClr val="bg1"/>
                </a:solidFill>
                <a:latin typeface="DM Sans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Skippers under stress forget formal distress phrasing</a:t>
            </a:r>
            <a:r>
              <a:rPr lang="he-IL" sz="2000" dirty="0">
                <a:solidFill>
                  <a:schemeClr val="bg1"/>
                </a:solidFill>
                <a:latin typeface="DM Sans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Other vessels just report what they see</a:t>
            </a:r>
            <a:r>
              <a:rPr lang="he-IL" sz="2000" dirty="0">
                <a:solidFill>
                  <a:schemeClr val="bg1"/>
                </a:solidFill>
                <a:latin typeface="DM Sans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many skippers don’t really know the formal MAYDAY/PAN PAN phrases</a:t>
            </a:r>
            <a:r>
              <a:rPr lang="he-IL" sz="2000" dirty="0">
                <a:solidFill>
                  <a:schemeClr val="bg1"/>
                </a:solidFill>
                <a:latin typeface="DM Sans" pitchFamily="2" charset="0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DM Sans" pitchFamily="2" charset="0"/>
              </a:rPr>
              <a:t>	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ML Task Definition and Objectives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8600" y="3719637"/>
            <a:ext cx="6164200" cy="5107511"/>
            <a:chOff x="0" y="-47625"/>
            <a:chExt cx="8218933" cy="6810017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1634"/>
              <a:ext cx="8218933" cy="55707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spcBef>
                  <a:spcPts val="125"/>
                </a:spcBef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Input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: Short text transcript of a maritime communication</a:t>
              </a:r>
            </a:p>
            <a:p>
              <a:pPr marL="457200" indent="-457200">
                <a:spcBef>
                  <a:spcPts val="125"/>
                </a:spcBef>
                <a:spcAft>
                  <a:spcPts val="124"/>
                </a:spcAft>
                <a:buFont typeface="Arial" panose="020B0604020202020204" pitchFamily="34" charset="0"/>
                <a:buChar char="•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Output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: 4-class label: 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spcBef>
                  <a:spcPts val="125"/>
                </a:spcBef>
                <a:spcAft>
                  <a:spcPts val="124"/>
                </a:spcAft>
                <a:buFont typeface="Courier New" panose="02070309020205020404" pitchFamily="49" charset="0"/>
                <a:buChar char="o"/>
              </a:pP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0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= </a:t>
              </a:r>
              <a:r>
                <a:rPr lang="en" sz="2400" dirty="0">
                  <a:solidFill>
                    <a:srgbClr val="00B050"/>
                  </a:solidFill>
                  <a:latin typeface="DM Sans" pitchFamily="2" charset="0"/>
                </a:rPr>
                <a:t>ROUTINE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- regular operational message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spcBef>
                  <a:spcPts val="125"/>
                </a:spcBef>
                <a:spcAft>
                  <a:spcPts val="124"/>
                </a:spcAft>
                <a:buFont typeface="Courier New" panose="02070309020205020404" pitchFamily="49" charset="0"/>
                <a:buChar char="o"/>
              </a:pP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b="1" dirty="0">
                  <a:solidFill>
                    <a:schemeClr val="bg1"/>
                  </a:solidFill>
                  <a:latin typeface="DM Sans" pitchFamily="2" charset="0"/>
                </a:rPr>
                <a:t>1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= </a:t>
              </a:r>
              <a:r>
                <a:rPr lang="en" sz="2400" dirty="0">
                  <a:solidFill>
                    <a:srgbClr val="0070C0"/>
                  </a:solidFill>
                  <a:latin typeface="DM Sans" pitchFamily="2" charset="0"/>
                </a:rPr>
                <a:t>SAFETY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- navigation or weather warning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spcBef>
                  <a:spcPts val="125"/>
                </a:spcBef>
                <a:spcAft>
                  <a:spcPts val="124"/>
                </a:spcAft>
                <a:buFont typeface="Courier New" panose="02070309020205020404" pitchFamily="49" charset="0"/>
                <a:buChar char="o"/>
              </a:pPr>
              <a:r>
                <a:rPr lang="en-US" sz="2400" b="1" dirty="0">
                  <a:solidFill>
                    <a:schemeClr val="bg1"/>
                  </a:solidFill>
                  <a:latin typeface="DM Sans" pitchFamily="2" charset="0"/>
                </a:rPr>
                <a:t>2</a:t>
              </a:r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 = </a:t>
              </a:r>
              <a:r>
                <a:rPr lang="en-US" sz="2400" dirty="0">
                  <a:solidFill>
                    <a:srgbClr val="FFC000"/>
                  </a:solidFill>
                  <a:latin typeface="DM Sans" pitchFamily="2" charset="0"/>
                </a:rPr>
                <a:t>URGENCY</a:t>
              </a:r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 - serious problem, no immediate life danger.</a:t>
              </a:r>
            </a:p>
            <a:p>
              <a:pPr marL="914400" lvl="1" indent="-457200">
                <a:spcBef>
                  <a:spcPts val="125"/>
                </a:spcBef>
                <a:spcAft>
                  <a:spcPts val="124"/>
                </a:spcAft>
                <a:buFont typeface="Courier New" panose="02070309020205020404" pitchFamily="49" charset="0"/>
                <a:buChar char="o"/>
              </a:pPr>
              <a:r>
                <a:rPr lang="en-US" sz="2400" b="1" dirty="0">
                  <a:solidFill>
                    <a:schemeClr val="bg1"/>
                  </a:solidFill>
                  <a:latin typeface="DM Sans" pitchFamily="2" charset="0"/>
                </a:rPr>
                <a:t>3</a:t>
              </a:r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 = </a:t>
              </a:r>
              <a:r>
                <a:rPr lang="en-US" sz="2400" dirty="0">
                  <a:solidFill>
                    <a:srgbClr val="FF0000"/>
                  </a:solidFill>
                  <a:latin typeface="DM Sans" pitchFamily="2" charset="0"/>
                </a:rPr>
                <a:t>DISTRESS</a:t>
              </a:r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 - grave and imminent danger to life or vessel</a:t>
              </a:r>
              <a:endParaRPr lang="en" sz="24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57900" y="3602320"/>
            <a:ext cx="6990120" cy="2897564"/>
            <a:chOff x="-847227" y="-67106"/>
            <a:chExt cx="9320160" cy="2988882"/>
          </a:xfrm>
        </p:grpSpPr>
        <p:sp>
          <p:nvSpPr>
            <p:cNvPr id="8" name="TextBox 8"/>
            <p:cNvSpPr txBox="1"/>
            <p:nvPr/>
          </p:nvSpPr>
          <p:spPr>
            <a:xfrm>
              <a:off x="254000" y="993902"/>
              <a:ext cx="8218933" cy="19278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spcBef>
                  <a:spcPts val="125"/>
                </a:spcBef>
                <a:spcAft>
                  <a:spcPts val="125"/>
                </a:spcAft>
                <a:buFont typeface="Arial" panose="020B0604020202020204" pitchFamily="34" charset="0"/>
                <a:buChar char="•"/>
              </a:pPr>
              <a:r>
                <a:rPr lang="en" sz="2400" b="1" u="sng" dirty="0">
                  <a:solidFill>
                    <a:schemeClr val="bg1"/>
                  </a:solidFill>
                  <a:latin typeface="DM Sans" pitchFamily="2" charset="0"/>
                </a:rPr>
                <a:t>Model A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914400" lvl="1" indent="-457200">
                <a:spcBef>
                  <a:spcPts val="125"/>
                </a:spcBef>
                <a:spcAft>
                  <a:spcPts val="125"/>
                </a:spcAft>
                <a:buFont typeface="Courier New" panose="02070309020205020404" pitchFamily="49" charset="0"/>
                <a:buChar char="o"/>
              </a:pP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Bag-of-Words</a:t>
              </a:r>
              <a:r>
                <a:rPr lang="he-IL" sz="2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+</a:t>
              </a:r>
              <a:r>
                <a:rPr lang="he-IL" sz="2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Logistic Regression</a:t>
              </a:r>
            </a:p>
            <a:p>
              <a:pPr marL="457200" indent="-457200">
                <a:lnSpc>
                  <a:spcPct val="150000"/>
                </a:lnSpc>
                <a:spcBef>
                  <a:spcPts val="125"/>
                </a:spcBef>
                <a:spcAft>
                  <a:spcPts val="125"/>
                </a:spcAft>
                <a:buFont typeface="Arial" panose="020B0604020202020204" pitchFamily="34" charset="0"/>
                <a:buChar char="•"/>
              </a:pPr>
              <a:r>
                <a:rPr lang="en" sz="2400" b="1" u="sng" dirty="0">
                  <a:solidFill>
                    <a:schemeClr val="bg1"/>
                  </a:solidFill>
                  <a:latin typeface="DM Sans" pitchFamily="2" charset="0"/>
                </a:rPr>
                <a:t>Model B</a:t>
              </a: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 :</a:t>
              </a:r>
              <a:endParaRPr lang="he-IL" sz="24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800100" lvl="1" indent="-342900">
                <a:lnSpc>
                  <a:spcPct val="150000"/>
                </a:lnSpc>
                <a:spcBef>
                  <a:spcPts val="125"/>
                </a:spcBef>
                <a:spcAft>
                  <a:spcPts val="125"/>
                </a:spcAft>
                <a:buFont typeface="Courier New" panose="02070309020205020404" pitchFamily="49" charset="0"/>
                <a:buChar char="o"/>
              </a:pPr>
              <a:r>
                <a:rPr lang="en" sz="2400" dirty="0">
                  <a:solidFill>
                    <a:schemeClr val="bg1"/>
                  </a:solidFill>
                  <a:latin typeface="DM Sans" pitchFamily="2" charset="0"/>
                </a:rPr>
                <a:t>Transformer model</a:t>
              </a:r>
              <a:r>
                <a:rPr lang="he-IL" sz="2400" dirty="0">
                  <a:solidFill>
                    <a:schemeClr val="bg1"/>
                  </a:solidFill>
                  <a:latin typeface="DM Sans" pitchFamily="2" charset="0"/>
                </a:rPr>
                <a:t> -</a:t>
              </a:r>
              <a:r>
                <a:rPr lang="en" sz="2400" b="1" dirty="0" err="1">
                  <a:solidFill>
                    <a:schemeClr val="bg1"/>
                  </a:solidFill>
                  <a:latin typeface="DM Sans" pitchFamily="2" charset="0"/>
                </a:rPr>
                <a:t>DistilBERT</a:t>
              </a:r>
              <a:endParaRPr lang="en" sz="2400" b="1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847227" y="-67106"/>
              <a:ext cx="6422177" cy="595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" sz="2800" b="1" dirty="0">
                  <a:solidFill>
                    <a:schemeClr val="bg1"/>
                  </a:solidFill>
                  <a:latin typeface="DM Sans" pitchFamily="2" charset="0"/>
                </a:rPr>
                <a:t>Classification Model</a:t>
              </a:r>
              <a:endParaRPr lang="en-US" sz="2600" b="1" dirty="0">
                <a:solidFill>
                  <a:schemeClr val="bg1"/>
                </a:solidFill>
                <a:latin typeface="DM Sans" pitchFamily="2" charset="0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8600" y="2169659"/>
            <a:ext cx="1762125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The project performs a four-class text classification task to determine the severity of maritime</a:t>
            </a:r>
            <a:r>
              <a:rPr lang="he-IL" sz="3200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" sz="3200" dirty="0">
                <a:solidFill>
                  <a:schemeClr val="bg1"/>
                </a:solidFill>
                <a:latin typeface="Georgia Pro" panose="02040502050405020303" pitchFamily="18" charset="0"/>
              </a:rPr>
              <a:t>distress messages from short text transcripts</a:t>
            </a:r>
            <a:r>
              <a:rPr lang="en-US" sz="3200" dirty="0">
                <a:solidFill>
                  <a:schemeClr val="bg1"/>
                </a:solidFill>
                <a:latin typeface="Georgia Pro" panose="02040502050405020303" pitchFamily="18" charset="0"/>
              </a:rPr>
              <a:t>.</a:t>
            </a:r>
            <a:endParaRPr lang="en" sz="32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39A97EC-5C52-7ECB-E4A5-BD73E03BC473}"/>
              </a:ext>
            </a:extLst>
          </p:cNvPr>
          <p:cNvSpPr txBox="1"/>
          <p:nvPr/>
        </p:nvSpPr>
        <p:spPr>
          <a:xfrm>
            <a:off x="13487400" y="3529217"/>
            <a:ext cx="3276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Training Method</a:t>
            </a:r>
            <a:endParaRPr lang="he-IL" sz="28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44BF9D3-4E33-98F0-3C91-CE771E85CEF7}"/>
              </a:ext>
            </a:extLst>
          </p:cNvPr>
          <p:cNvSpPr txBox="1"/>
          <p:nvPr/>
        </p:nvSpPr>
        <p:spPr>
          <a:xfrm>
            <a:off x="13067070" y="4611862"/>
            <a:ext cx="5201880" cy="19902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Train both models on the same synthetic 4-class dataset </a:t>
            </a: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endParaRPr lang="he-IL" sz="2400" dirty="0">
              <a:solidFill>
                <a:schemeClr val="bg1"/>
              </a:solidFill>
              <a:latin typeface="DM Sans" pitchFamily="2" charset="0"/>
            </a:endParaRPr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bg1"/>
                </a:solidFill>
                <a:latin typeface="DM Sans" pitchFamily="2" charset="0"/>
              </a:rPr>
              <a:t>For </a:t>
            </a:r>
            <a:r>
              <a:rPr lang="en" sz="2400" b="1" dirty="0" err="1">
                <a:solidFill>
                  <a:schemeClr val="bg1"/>
                </a:solidFill>
                <a:latin typeface="DM Sans" pitchFamily="2" charset="0"/>
              </a:rPr>
              <a:t>DistilBERT</a:t>
            </a:r>
            <a:r>
              <a:rPr lang="en" sz="2400" dirty="0">
                <a:solidFill>
                  <a:schemeClr val="bg1"/>
                </a:solidFill>
                <a:latin typeface="DM Sans" pitchFamily="2" charset="0"/>
              </a:rPr>
              <a:t>: replace head → 4 classes and fine-tune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2724643" cy="114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Dataset &amp; Synthetic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4700" y="2855480"/>
            <a:ext cx="849370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No real labelled dataset of maritime distress texts is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Main dataset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: fully synthetic, generated from structured scenario</a:t>
            </a:r>
            <a:r>
              <a:rPr lang="en-US" sz="2800" dirty="0">
                <a:solidFill>
                  <a:schemeClr val="bg1"/>
                </a:solidFill>
                <a:latin typeface="DM Sans" pitchFamily="2" charset="0"/>
              </a:rPr>
              <a:t>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b="1" u="sng" dirty="0">
                <a:solidFill>
                  <a:schemeClr val="bg1"/>
                </a:solidFill>
                <a:latin typeface="DM Sans" pitchFamily="2" charset="0"/>
              </a:rPr>
              <a:t>Optional</a:t>
            </a:r>
            <a:r>
              <a:rPr lang="he-IL" sz="2800" u="sng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-US" sz="28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small set (dozens) of hand-written examples</a:t>
            </a:r>
            <a:r>
              <a:rPr lang="he-IL" sz="28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used for testing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4247" y="2056907"/>
            <a:ext cx="2467353" cy="624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3654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66499" y="2855479"/>
            <a:ext cx="849370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• 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Scenario Generator </a:t>
            </a:r>
            <a:r>
              <a:rPr lang="he-IL" sz="2800" b="1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samples vessel type, problem, sea state, and communication flags.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• 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Rule</a:t>
            </a:r>
            <a:r>
              <a:rPr lang="he-IL" sz="2800" b="1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Based Labeling </a:t>
            </a:r>
            <a:r>
              <a:rPr lang="he-IL" sz="2800" b="1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8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assigns DISTRESS / URGENCY / SAFETY / ROUTINE using GMDSS rules.</a:t>
            </a:r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endParaRPr lang="he-IL" sz="2800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LLM Message Generation </a:t>
            </a:r>
            <a:r>
              <a:rPr lang="he-IL" sz="28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 produces both standard calls (MAYDAY/PAN PAN/SECURITE) and messy</a:t>
            </a:r>
            <a:r>
              <a:rPr lang="he-IL" sz="28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real</a:t>
            </a:r>
            <a:r>
              <a:rPr lang="he-IL" sz="28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life texts</a:t>
            </a:r>
            <a:r>
              <a:rPr lang="he-IL" sz="2800" dirty="0">
                <a:solidFill>
                  <a:schemeClr val="bg1"/>
                </a:solidFill>
                <a:latin typeface="DM Sans" pitchFamily="2" charset="0"/>
              </a:rPr>
              <a:t>.</a:t>
            </a:r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  <a:p>
            <a:endParaRPr lang="en" sz="28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62593" y="2057869"/>
            <a:ext cx="3657600" cy="62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79"/>
              </a:lnSpc>
            </a:pPr>
            <a:r>
              <a:rPr lang="en-US" sz="3628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GENAI PIPELINE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טבע, מים, גל, בחוץ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7B9ECC5-CEE4-6F31-94BD-41A8EBCD89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93"/>
            <a:ext cx="18322677" cy="1028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94AC51E-CC7F-6320-54A4-6C3CD5D8C6C6}"/>
              </a:ext>
            </a:extLst>
          </p:cNvPr>
          <p:cNvSpPr txBox="1"/>
          <p:nvPr/>
        </p:nvSpPr>
        <p:spPr>
          <a:xfrm>
            <a:off x="666750" y="733425"/>
            <a:ext cx="173164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End-to-End Synthetic Sample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E3AF554-8F72-DC8B-6894-462CCA1A8888}"/>
              </a:ext>
            </a:extLst>
          </p:cNvPr>
          <p:cNvSpPr txBox="1"/>
          <p:nvPr/>
        </p:nvSpPr>
        <p:spPr>
          <a:xfrm>
            <a:off x="228600" y="2131776"/>
            <a:ext cx="632460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Step 1 </a:t>
            </a:r>
            <a:r>
              <a:rPr lang="he-IL" sz="2600" b="1" u="sng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 Scenario (structured input):</a:t>
            </a:r>
            <a:endParaRPr lang="he-IL" sz="26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6525A18-CEBA-46D1-A2F4-3F760C3C68C2}"/>
              </a:ext>
            </a:extLst>
          </p:cNvPr>
          <p:cNvSpPr txBox="1"/>
          <p:nvPr/>
        </p:nvSpPr>
        <p:spPr>
          <a:xfrm>
            <a:off x="381000" y="2818716"/>
            <a:ext cx="5638800" cy="389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{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vessel_type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"sailing boat",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problem_type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"taking on water",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people_on_board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4,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sea_state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"rough",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"distance": "5 nm",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declared_prefix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</a:t>
            </a:r>
            <a:r>
              <a:rPr lang="en" sz="2600" dirty="0">
                <a:solidFill>
                  <a:srgbClr val="FF0000"/>
                </a:solidFill>
                <a:latin typeface="DM Sans" pitchFamily="2" charset="0"/>
              </a:rPr>
              <a:t>"MAYDAY",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</a:t>
            </a: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immediate_life_danger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": true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}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C069BED-F28A-9B44-9776-B958E2F2FB4D}"/>
              </a:ext>
            </a:extLst>
          </p:cNvPr>
          <p:cNvSpPr txBox="1"/>
          <p:nvPr/>
        </p:nvSpPr>
        <p:spPr>
          <a:xfrm>
            <a:off x="6857999" y="2159818"/>
            <a:ext cx="4572002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Step 2 </a:t>
            </a:r>
            <a:r>
              <a:rPr lang="he-IL" sz="2600" b="1" u="sng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 label</a:t>
            </a:r>
            <a:endParaRPr lang="he-IL" sz="26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71AF3F9-C627-0420-F4EA-820C89C459CE}"/>
              </a:ext>
            </a:extLst>
          </p:cNvPr>
          <p:cNvSpPr txBox="1"/>
          <p:nvPr/>
        </p:nvSpPr>
        <p:spPr>
          <a:xfrm>
            <a:off x="6705600" y="2948995"/>
            <a:ext cx="8077200" cy="43242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Codeword table: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endParaRPr lang="en" sz="2600" b="1" dirty="0">
              <a:solidFill>
                <a:schemeClr val="bg1"/>
              </a:solidFill>
              <a:latin typeface="DM Sans" pitchFamily="2" charset="0"/>
            </a:endParaRPr>
          </a:p>
          <a:p>
            <a:pPr marL="342900" indent="-34290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FF0000"/>
                </a:solidFill>
                <a:latin typeface="DM Sans" pitchFamily="2" charset="0"/>
              </a:rPr>
              <a:t>MAYDAY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→ </a:t>
            </a:r>
            <a:r>
              <a:rPr lang="en" sz="2600" dirty="0">
                <a:solidFill>
                  <a:srgbClr val="FF0000"/>
                </a:solidFill>
                <a:latin typeface="DM Sans" pitchFamily="2" charset="0"/>
              </a:rPr>
              <a:t>DISTRESS</a:t>
            </a:r>
          </a:p>
          <a:p>
            <a:pPr marL="342900" indent="-34290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0070C0"/>
                </a:solidFill>
                <a:latin typeface="DM Sans" pitchFamily="2" charset="0"/>
              </a:rPr>
              <a:t>PAN PAN 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→ </a:t>
            </a:r>
            <a:r>
              <a:rPr lang="en" sz="2600" dirty="0">
                <a:solidFill>
                  <a:srgbClr val="0070C0"/>
                </a:solidFill>
                <a:latin typeface="DM Sans" pitchFamily="2" charset="0"/>
              </a:rPr>
              <a:t>URGENCY</a:t>
            </a:r>
          </a:p>
          <a:p>
            <a:pPr marL="342900" indent="-34290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FFC000"/>
                </a:solidFill>
                <a:latin typeface="DM Sans" pitchFamily="2" charset="0"/>
              </a:rPr>
              <a:t>SECURITE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→ </a:t>
            </a:r>
            <a:r>
              <a:rPr lang="en" sz="2600" dirty="0">
                <a:solidFill>
                  <a:srgbClr val="FFC000"/>
                </a:solidFill>
                <a:latin typeface="DM Sans" pitchFamily="2" charset="0"/>
              </a:rPr>
              <a:t>SAFETY</a:t>
            </a:r>
            <a:endParaRPr lang="he-IL" sz="2600" dirty="0">
              <a:solidFill>
                <a:srgbClr val="FFC000"/>
              </a:solidFill>
              <a:latin typeface="DM Sans" pitchFamily="2" charset="0"/>
            </a:endParaRPr>
          </a:p>
          <a:p>
            <a:pPr marL="342900" indent="-34290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00B050"/>
                </a:solidFill>
              </a:rPr>
              <a:t>No danger </a:t>
            </a:r>
            <a:r>
              <a:rPr lang="en" sz="2800" dirty="0">
                <a:solidFill>
                  <a:schemeClr val="bg1"/>
                </a:solidFill>
                <a:latin typeface="DM Sans" pitchFamily="2" charset="0"/>
              </a:rPr>
              <a:t>→</a:t>
            </a:r>
            <a:r>
              <a:rPr lang="en" sz="2800" dirty="0">
                <a:solidFill>
                  <a:schemeClr val="bg1"/>
                </a:solidFill>
              </a:rPr>
              <a:t>  </a:t>
            </a:r>
            <a:r>
              <a:rPr lang="en" sz="2800" dirty="0">
                <a:solidFill>
                  <a:srgbClr val="00B050"/>
                </a:solidFill>
              </a:rPr>
              <a:t>ROUTINE</a:t>
            </a:r>
            <a:endParaRPr lang="en" sz="2600" dirty="0">
              <a:solidFill>
                <a:srgbClr val="00B050"/>
              </a:solidFill>
              <a:latin typeface="DM Sans" pitchFamily="2" charset="0"/>
            </a:endParaRPr>
          </a:p>
          <a:p>
            <a:pPr marL="342900" indent="-342900"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endParaRPr lang="en" sz="2600" dirty="0">
              <a:solidFill>
                <a:schemeClr val="bg1"/>
              </a:solidFill>
              <a:latin typeface="DM Sans" pitchFamily="2" charset="0"/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Applied to this scenario: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 err="1">
                <a:solidFill>
                  <a:schemeClr val="bg1"/>
                </a:solidFill>
                <a:latin typeface="DM Sans" pitchFamily="2" charset="0"/>
              </a:rPr>
              <a:t>declared_prefix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= "MAYDAY"  →  label = DISTRESS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endParaRPr lang="en" sz="26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44537E8-5468-E241-B511-593719738F34}"/>
              </a:ext>
            </a:extLst>
          </p:cNvPr>
          <p:cNvSpPr txBox="1"/>
          <p:nvPr/>
        </p:nvSpPr>
        <p:spPr>
          <a:xfrm>
            <a:off x="11734800" y="2159168"/>
            <a:ext cx="563880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Step 3 </a:t>
            </a:r>
            <a:r>
              <a:rPr lang="he-IL" sz="2600" b="1" u="sng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 message</a:t>
            </a:r>
            <a:endParaRPr lang="he-IL" sz="26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055C7FB-C443-1120-5513-80A041CF0D1D}"/>
              </a:ext>
            </a:extLst>
          </p:cNvPr>
          <p:cNvSpPr txBox="1"/>
          <p:nvPr/>
        </p:nvSpPr>
        <p:spPr>
          <a:xfrm>
            <a:off x="11537781" y="2963811"/>
            <a:ext cx="6784086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"MAYDAY MAYDAY, water rushing in, we can’t stay afloat, four people on board"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01A6A77-5F4B-823D-BF60-1975A43BFA9C}"/>
              </a:ext>
            </a:extLst>
          </p:cNvPr>
          <p:cNvSpPr txBox="1"/>
          <p:nvPr/>
        </p:nvSpPr>
        <p:spPr>
          <a:xfrm>
            <a:off x="4953000" y="7304905"/>
            <a:ext cx="1066800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Step 4 </a:t>
            </a:r>
            <a:r>
              <a:rPr lang="he-IL" sz="2600" b="1" u="sng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600" b="1" u="sng" dirty="0">
                <a:solidFill>
                  <a:schemeClr val="bg1"/>
                </a:solidFill>
                <a:latin typeface="DM Sans" pitchFamily="2" charset="0"/>
              </a:rPr>
              <a:t> Final training example used by the models</a:t>
            </a:r>
            <a:endParaRPr lang="he-IL" sz="26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94E18A9-2403-5B8E-21A9-31056C20107C}"/>
              </a:ext>
            </a:extLst>
          </p:cNvPr>
          <p:cNvSpPr txBox="1"/>
          <p:nvPr/>
        </p:nvSpPr>
        <p:spPr>
          <a:xfrm>
            <a:off x="3810000" y="7914929"/>
            <a:ext cx="13301133" cy="21698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{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"text": "</a:t>
            </a:r>
            <a:r>
              <a:rPr lang="en" sz="2600" dirty="0">
                <a:solidFill>
                  <a:srgbClr val="FF0000"/>
                </a:solidFill>
                <a:latin typeface="DM Sans" pitchFamily="2" charset="0"/>
              </a:rPr>
              <a:t>MAYDAY MAYDAY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, water rushing in, we can’t stay afloat, four people on board",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  "label": "</a:t>
            </a:r>
            <a:r>
              <a:rPr lang="en" sz="2600" dirty="0">
                <a:solidFill>
                  <a:srgbClr val="FF0000"/>
                </a:solidFill>
                <a:latin typeface="DM Sans" pitchFamily="2" charset="0"/>
              </a:rPr>
              <a:t>DISTRESS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"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738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226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Evaluation and Metrics for Model Performance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76250" y="3241336"/>
            <a:ext cx="5753100" cy="3804327"/>
            <a:chOff x="-48524" y="-92121"/>
            <a:chExt cx="7670800" cy="2725510"/>
          </a:xfrm>
        </p:grpSpPr>
        <p:sp>
          <p:nvSpPr>
            <p:cNvPr id="5" name="TextBox 5"/>
            <p:cNvSpPr txBox="1"/>
            <p:nvPr/>
          </p:nvSpPr>
          <p:spPr>
            <a:xfrm>
              <a:off x="-48524" y="626853"/>
              <a:ext cx="7670800" cy="2006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2600" dirty="0">
                  <a:solidFill>
                    <a:schemeClr val="bg1"/>
                  </a:solidFill>
                  <a:latin typeface="DM Sans" pitchFamily="2" charset="0"/>
                </a:rPr>
                <a:t>Models are evaluated on one test set containing a mix </a:t>
              </a:r>
              <a:r>
                <a:rPr lang="en-US" sz="2600" dirty="0">
                  <a:solidFill>
                    <a:schemeClr val="bg1"/>
                  </a:solidFill>
                  <a:latin typeface="DM Sans" pitchFamily="2" charset="0"/>
                </a:rPr>
                <a:t>of </a:t>
              </a:r>
              <a:r>
                <a:rPr lang="en" sz="2600" dirty="0">
                  <a:solidFill>
                    <a:schemeClr val="bg1"/>
                  </a:solidFill>
                  <a:latin typeface="DM Sans" pitchFamily="2" charset="0"/>
                </a:rPr>
                <a:t>routine, safety, urgency, and distress messages</a:t>
              </a:r>
              <a:endParaRPr lang="he-IL" sz="26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600" dirty="0">
                <a:solidFill>
                  <a:schemeClr val="bg1"/>
                </a:solidFill>
                <a:latin typeface="DM Sans" pitchFamily="2" charset="0"/>
              </a:endParaRPr>
            </a:p>
            <a:p>
              <a:endParaRPr lang="he-IL" sz="2600" dirty="0">
                <a:solidFill>
                  <a:schemeClr val="bg1"/>
                </a:solidFill>
                <a:latin typeface="DM Sans" pitchFamily="2" charset="0"/>
              </a:endParaRPr>
            </a:p>
            <a:p>
              <a:r>
                <a:rPr lang="en" sz="2600" dirty="0">
                  <a:solidFill>
                    <a:schemeClr val="bg1"/>
                  </a:solidFill>
                  <a:latin typeface="DM Sans" pitchFamily="2" charset="0"/>
                </a:rPr>
                <a:t>This shows how well each model identifies the correct severity level</a:t>
              </a:r>
              <a:endParaRPr lang="he-IL" sz="2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86551" y="-92121"/>
              <a:ext cx="5753100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TESTING FOCUS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3288455"/>
            <a:ext cx="6115050" cy="4466804"/>
            <a:chOff x="0" y="-57150"/>
            <a:chExt cx="5753100" cy="59557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97273"/>
              <a:ext cx="5753100" cy="4801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" sz="2600" b="1" u="sng" dirty="0">
                  <a:solidFill>
                    <a:schemeClr val="bg1"/>
                  </a:solidFill>
                  <a:latin typeface="DM Sans" pitchFamily="2" charset="0"/>
                </a:rPr>
                <a:t>Key metrics:</a:t>
              </a:r>
              <a:endParaRPr lang="he-IL" sz="2600" b="1" u="sng" dirty="0">
                <a:solidFill>
                  <a:schemeClr val="bg1"/>
                </a:solidFill>
                <a:latin typeface="DM Sans" pitchFamily="2" charset="0"/>
              </a:endParaRPr>
            </a:p>
            <a:p>
              <a:endParaRPr lang="en" sz="2600" b="1" u="sng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600" b="1" dirty="0">
                  <a:solidFill>
                    <a:schemeClr val="bg1"/>
                  </a:solidFill>
                  <a:latin typeface="DM Sans" pitchFamily="2" charset="0"/>
                </a:rPr>
                <a:t>Accuracy</a:t>
              </a:r>
              <a:endParaRPr lang="he-IL" sz="26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6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600" b="1" dirty="0">
                  <a:solidFill>
                    <a:schemeClr val="bg1"/>
                  </a:solidFill>
                  <a:latin typeface="DM Sans" pitchFamily="2" charset="0"/>
                </a:rPr>
                <a:t> Recall</a:t>
              </a:r>
              <a:endParaRPr lang="he-IL" sz="2600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" sz="26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600" b="1" dirty="0">
                  <a:solidFill>
                    <a:schemeClr val="bg1"/>
                  </a:solidFill>
                  <a:latin typeface="DM Sans" pitchFamily="2" charset="0"/>
                </a:rPr>
                <a:t>Precision</a:t>
              </a:r>
              <a:endParaRPr lang="he-IL" sz="26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endParaRPr lang="en" sz="2600" b="1" dirty="0">
                <a:solidFill>
                  <a:schemeClr val="bg1"/>
                </a:solidFill>
                <a:latin typeface="DM Sans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sz="2600" b="1" dirty="0">
                  <a:solidFill>
                    <a:schemeClr val="bg1"/>
                  </a:solidFill>
                  <a:latin typeface="DM Sans" pitchFamily="2" charset="0"/>
                </a:rPr>
                <a:t> F1 score</a:t>
              </a:r>
              <a:endParaRPr lang="en" sz="2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753100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</a:pPr>
              <a:r>
                <a:rPr lang="en-US" sz="2999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EVALUATION METRICS</a:t>
              </a:r>
            </a:p>
          </p:txBody>
        </p:sp>
      </p:grp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E45719A-35A5-B1E5-A6CF-34072A01E69E}"/>
              </a:ext>
            </a:extLst>
          </p:cNvPr>
          <p:cNvSpPr txBox="1"/>
          <p:nvPr/>
        </p:nvSpPr>
        <p:spPr>
          <a:xfrm>
            <a:off x="3352800" y="7851018"/>
            <a:ext cx="1224915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4"/>
            <a:r>
              <a:rPr lang="en" sz="3000" b="1" dirty="0">
                <a:solidFill>
                  <a:schemeClr val="bg1"/>
                </a:solidFill>
                <a:latin typeface="DM Sans" pitchFamily="2" charset="0"/>
              </a:rPr>
              <a:t>	Limitations &amp; Future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Models are currently trained only on synthetic distress messages; no public real</a:t>
            </a:r>
            <a:r>
              <a:rPr lang="he-IL" sz="2600" dirty="0">
                <a:solidFill>
                  <a:schemeClr val="bg1"/>
                </a:solidFill>
                <a:latin typeface="DM Sans" pitchFamily="2" charset="0"/>
              </a:rPr>
              <a:t>-</a:t>
            </a: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world logs are available.</a:t>
            </a:r>
            <a:endParaRPr lang="he-IL" sz="26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chemeClr val="bg1"/>
                </a:solidFill>
                <a:latin typeface="DM Sans" pitchFamily="2" charset="0"/>
              </a:rPr>
              <a:t>Test on real logs or expert-labelled calls to reduce the “sim-to-real” gap.</a:t>
            </a:r>
            <a:endParaRPr lang="he-IL" sz="26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653</Words>
  <Application>Microsoft Macintosh PowerPoint</Application>
  <PresentationFormat>מותאם אישית</PresentationFormat>
  <Paragraphs>99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4" baseType="lpstr">
      <vt:lpstr>Courier New</vt:lpstr>
      <vt:lpstr>Arial</vt:lpstr>
      <vt:lpstr>Georgia Pro</vt:lpstr>
      <vt:lpstr>Calibri</vt:lpstr>
      <vt:lpstr>Georgia Pro Light</vt:lpstr>
      <vt:lpstr>DM Sans Bold</vt:lpstr>
      <vt:lpstr>DM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27</cp:revision>
  <dcterms:created xsi:type="dcterms:W3CDTF">2006-08-16T00:00:00Z</dcterms:created>
  <dcterms:modified xsi:type="dcterms:W3CDTF">2025-12-08T20:29:41Z</dcterms:modified>
  <dc:identifier>DAG6Kokl9Zk</dc:identifier>
</cp:coreProperties>
</file>